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5" r:id="rId1"/>
  </p:sld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8" r:id="rId9"/>
    <p:sldId id="263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55D718D-BDAC-1A96-0B5B-4F46062613D9}" v="4" dt="2025-11-04T11:30:37.885"/>
    <p1510:client id="{6FBF5EBC-E628-495D-6775-B931E8409C95}" v="1" dt="2025-11-05T06:33:59.661"/>
    <p1510:client id="{E5614173-5705-4196-803A-66789BA5EF9D}" v="768" dt="2025-11-05T06:42:17.52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4" d="100"/>
          <a:sy n="64" d="100"/>
        </p:scale>
        <p:origin x="-724" y="-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F314F-E23F-48DE-A8C2-89A3B601D061}" type="datetimeFigureOut">
              <a:rPr lang="en-IN" smtClean="0"/>
              <a:t>07-11-2025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E36FE-5951-4B24-B3C2-AD8697FAA7C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875525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F314F-E23F-48DE-A8C2-89A3B601D061}" type="datetimeFigureOut">
              <a:rPr lang="en-IN" smtClean="0"/>
              <a:t>07-11-2025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E36FE-5951-4B24-B3C2-AD8697FAA7C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927116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F314F-E23F-48DE-A8C2-89A3B601D061}" type="datetimeFigureOut">
              <a:rPr lang="en-IN" smtClean="0"/>
              <a:t>07-11-2025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E36FE-5951-4B24-B3C2-AD8697FAA7C1}" type="slidenum">
              <a:rPr lang="en-IN" smtClean="0"/>
              <a:t>‹#›</a:t>
            </a:fld>
            <a:endParaRPr lang="en-IN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361666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F314F-E23F-48DE-A8C2-89A3B601D061}" type="datetimeFigureOut">
              <a:rPr lang="en-IN" smtClean="0"/>
              <a:t>07-11-2025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E36FE-5951-4B24-B3C2-AD8697FAA7C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79136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F314F-E23F-48DE-A8C2-89A3B601D061}" type="datetimeFigureOut">
              <a:rPr lang="en-IN" smtClean="0"/>
              <a:t>07-11-2025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E36FE-5951-4B24-B3C2-AD8697FAA7C1}" type="slidenum">
              <a:rPr lang="en-IN" smtClean="0"/>
              <a:t>‹#›</a:t>
            </a:fld>
            <a:endParaRPr lang="en-IN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593664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F314F-E23F-48DE-A8C2-89A3B601D061}" type="datetimeFigureOut">
              <a:rPr lang="en-IN" smtClean="0"/>
              <a:t>07-11-2025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E36FE-5951-4B24-B3C2-AD8697FAA7C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0494399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F314F-E23F-48DE-A8C2-89A3B601D061}" type="datetimeFigureOut">
              <a:rPr lang="en-IN" smtClean="0"/>
              <a:t>07-11-2025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E36FE-5951-4B24-B3C2-AD8697FAA7C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283573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F314F-E23F-48DE-A8C2-89A3B601D061}" type="datetimeFigureOut">
              <a:rPr lang="en-IN" smtClean="0"/>
              <a:t>07-11-2025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E36FE-5951-4B24-B3C2-AD8697FAA7C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746491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F314F-E23F-48DE-A8C2-89A3B601D061}" type="datetimeFigureOut">
              <a:rPr lang="en-IN" smtClean="0"/>
              <a:t>07-11-2025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E36FE-5951-4B24-B3C2-AD8697FAA7C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276745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F314F-E23F-48DE-A8C2-89A3B601D061}" type="datetimeFigureOut">
              <a:rPr lang="en-IN" smtClean="0"/>
              <a:t>07-11-2025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E36FE-5951-4B24-B3C2-AD8697FAA7C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805876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F314F-E23F-48DE-A8C2-89A3B601D061}" type="datetimeFigureOut">
              <a:rPr lang="en-IN" smtClean="0"/>
              <a:t>07-11-2025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E36FE-5951-4B24-B3C2-AD8697FAA7C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645919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F314F-E23F-48DE-A8C2-89A3B601D061}" type="datetimeFigureOut">
              <a:rPr lang="en-IN" smtClean="0"/>
              <a:t>07-11-2025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E36FE-5951-4B24-B3C2-AD8697FAA7C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143750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F314F-E23F-48DE-A8C2-89A3B601D061}" type="datetimeFigureOut">
              <a:rPr lang="en-IN" smtClean="0"/>
              <a:t>07-11-2025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E36FE-5951-4B24-B3C2-AD8697FAA7C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907338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F314F-E23F-48DE-A8C2-89A3B601D061}" type="datetimeFigureOut">
              <a:rPr lang="en-IN" smtClean="0"/>
              <a:t>07-11-2025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E36FE-5951-4B24-B3C2-AD8697FAA7C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759207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F314F-E23F-48DE-A8C2-89A3B601D061}" type="datetimeFigureOut">
              <a:rPr lang="en-IN" smtClean="0"/>
              <a:t>07-11-2025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E36FE-5951-4B24-B3C2-AD8697FAA7C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430238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F314F-E23F-48DE-A8C2-89A3B601D061}" type="datetimeFigureOut">
              <a:rPr lang="en-IN" smtClean="0"/>
              <a:t>07-11-2025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E36FE-5951-4B24-B3C2-AD8697FAA7C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829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5F314F-E23F-48DE-A8C2-89A3B601D061}" type="datetimeFigureOut">
              <a:rPr lang="en-IN" smtClean="0"/>
              <a:t>07-11-2025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230E36FE-5951-4B24-B3C2-AD8697FAA7C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578150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  <p:sldLayoutId id="2147483747" r:id="rId12"/>
    <p:sldLayoutId id="2147483748" r:id="rId13"/>
    <p:sldLayoutId id="2147483749" r:id="rId14"/>
    <p:sldLayoutId id="2147483750" r:id="rId15"/>
    <p:sldLayoutId id="2147483751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5.jpeg"/><Relationship Id="rId9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536B1315-8F51-3326-F934-E93336D3782F}"/>
              </a:ext>
            </a:extLst>
          </p:cNvPr>
          <p:cNvSpPr txBox="1"/>
          <p:nvPr/>
        </p:nvSpPr>
        <p:spPr>
          <a:xfrm>
            <a:off x="2208043" y="76589"/>
            <a:ext cx="93899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0">
                <a:solidFill>
                  <a:schemeClr val="accent1"/>
                </a:solidFill>
                <a:latin typeface="Arial Black" panose="020B0A04020102020204" pitchFamily="34" charset="0"/>
              </a:rPr>
              <a:t>F</a:t>
            </a:r>
            <a:endParaRPr lang="en-IN" sz="8000">
              <a:solidFill>
                <a:schemeClr val="accent1"/>
              </a:solidFill>
              <a:latin typeface="Arial Black" panose="020B0A040201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41A42ABD-A7A2-1A29-A452-A15AC92A37B4}"/>
              </a:ext>
            </a:extLst>
          </p:cNvPr>
          <p:cNvSpPr txBox="1"/>
          <p:nvPr/>
        </p:nvSpPr>
        <p:spPr>
          <a:xfrm>
            <a:off x="3692151" y="76587"/>
            <a:ext cx="749024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0" dirty="0">
                <a:solidFill>
                  <a:schemeClr val="accent1"/>
                </a:solidFill>
                <a:latin typeface="Arial Black" panose="020B0A04020102020204" pitchFamily="34" charset="0"/>
              </a:rPr>
              <a:t>r</a:t>
            </a:r>
            <a:endParaRPr lang="en-IN" sz="8000" dirty="0">
              <a:solidFill>
                <a:schemeClr val="accent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A75930D0-D3DB-1971-AB97-BEECCE2C70E3}"/>
              </a:ext>
            </a:extLst>
          </p:cNvPr>
          <p:cNvSpPr txBox="1"/>
          <p:nvPr/>
        </p:nvSpPr>
        <p:spPr>
          <a:xfrm>
            <a:off x="2965530" y="76591"/>
            <a:ext cx="726621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0" dirty="0">
                <a:solidFill>
                  <a:schemeClr val="accent1"/>
                </a:solidFill>
                <a:latin typeface="Arial Black" panose="020B0A04020102020204" pitchFamily="34" charset="0"/>
              </a:rPr>
              <a:t>a</a:t>
            </a:r>
            <a:endParaRPr lang="en-IN" sz="8000" dirty="0">
              <a:solidFill>
                <a:schemeClr val="accent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EE2B7C8D-89F1-6AF4-B481-D12DDB91D8EC}"/>
              </a:ext>
            </a:extLst>
          </p:cNvPr>
          <p:cNvSpPr txBox="1"/>
          <p:nvPr/>
        </p:nvSpPr>
        <p:spPr>
          <a:xfrm>
            <a:off x="4260415" y="129126"/>
            <a:ext cx="726621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0">
                <a:solidFill>
                  <a:schemeClr val="accent1"/>
                </a:solidFill>
                <a:latin typeface="Arial Black" panose="020B0A04020102020204" pitchFamily="34" charset="0"/>
              </a:rPr>
              <a:t>m</a:t>
            </a:r>
            <a:endParaRPr lang="en-IN" sz="8000">
              <a:solidFill>
                <a:schemeClr val="accent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34A11CA7-578C-29E7-697C-840DBA459735}"/>
              </a:ext>
            </a:extLst>
          </p:cNvPr>
          <p:cNvSpPr txBox="1"/>
          <p:nvPr/>
        </p:nvSpPr>
        <p:spPr>
          <a:xfrm>
            <a:off x="5349695" y="76586"/>
            <a:ext cx="105319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0" dirty="0">
                <a:solidFill>
                  <a:schemeClr val="accent1"/>
                </a:solidFill>
                <a:latin typeface="Arial Black" panose="020B0A04020102020204" pitchFamily="34" charset="0"/>
              </a:rPr>
              <a:t>F</a:t>
            </a:r>
            <a:endParaRPr lang="en-IN" sz="8000" dirty="0">
              <a:solidFill>
                <a:schemeClr val="accent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C9A629E8-90C7-9069-10E7-223BCDE8C294}"/>
              </a:ext>
            </a:extLst>
          </p:cNvPr>
          <p:cNvSpPr txBox="1"/>
          <p:nvPr/>
        </p:nvSpPr>
        <p:spPr>
          <a:xfrm>
            <a:off x="6114783" y="76590"/>
            <a:ext cx="93899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0">
                <a:solidFill>
                  <a:schemeClr val="accent1"/>
                </a:solidFill>
                <a:latin typeface="Arial Black" panose="020B0A04020102020204" pitchFamily="34" charset="0"/>
              </a:rPr>
              <a:t>e</a:t>
            </a:r>
            <a:endParaRPr lang="en-IN" sz="8000">
              <a:solidFill>
                <a:schemeClr val="accent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F8BFA09E-A1FF-3DE2-ED2E-6BC0C471230C}"/>
              </a:ext>
            </a:extLst>
          </p:cNvPr>
          <p:cNvSpPr txBox="1"/>
          <p:nvPr/>
        </p:nvSpPr>
        <p:spPr>
          <a:xfrm>
            <a:off x="6916646" y="76589"/>
            <a:ext cx="813707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0">
                <a:solidFill>
                  <a:schemeClr val="accent1"/>
                </a:solidFill>
                <a:latin typeface="Arial Black" panose="020B0A04020102020204" pitchFamily="34" charset="0"/>
              </a:rPr>
              <a:t>e</a:t>
            </a:r>
            <a:endParaRPr lang="en-IN" sz="8000">
              <a:solidFill>
                <a:schemeClr val="accent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AF2E61EE-B8C9-AD7C-3C7C-4BD256EDB2B2}"/>
              </a:ext>
            </a:extLst>
          </p:cNvPr>
          <p:cNvSpPr txBox="1"/>
          <p:nvPr/>
        </p:nvSpPr>
        <p:spPr>
          <a:xfrm>
            <a:off x="7616200" y="76584"/>
            <a:ext cx="911678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0" dirty="0">
                <a:solidFill>
                  <a:schemeClr val="accent1"/>
                </a:solidFill>
                <a:latin typeface="Arial Black" panose="020B0A04020102020204" pitchFamily="34" charset="0"/>
              </a:rPr>
              <a:t>d</a:t>
            </a:r>
            <a:endParaRPr lang="en-IN" sz="8000" dirty="0">
              <a:solidFill>
                <a:schemeClr val="accent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99BB1CA4-9676-6E24-0351-F13B382A5035}"/>
              </a:ext>
            </a:extLst>
          </p:cNvPr>
          <p:cNvSpPr txBox="1"/>
          <p:nvPr/>
        </p:nvSpPr>
        <p:spPr>
          <a:xfrm>
            <a:off x="96317" y="5703449"/>
            <a:ext cx="666371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Department of Scientific Computing Modeling and Simulation</a:t>
            </a:r>
          </a:p>
          <a:p>
            <a:r>
              <a:rPr lang="en-US"/>
              <a:t>Savitribai Phule Pune </a:t>
            </a:r>
            <a:r>
              <a:rPr lang="en-US" err="1"/>
              <a:t>University,Pune</a:t>
            </a:r>
            <a:endParaRPr lang="en-US"/>
          </a:p>
          <a:p>
            <a:r>
              <a:rPr lang="en-US"/>
              <a:t>Date: </a:t>
            </a:r>
            <a:r>
              <a:rPr lang="en-IN"/>
              <a:t>4 November 2025</a:t>
            </a:r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="" xmlns:a16="http://schemas.microsoft.com/office/drawing/2014/main" id="{45CCDF7A-2054-D963-E915-80948A49E783}"/>
              </a:ext>
            </a:extLst>
          </p:cNvPr>
          <p:cNvSpPr txBox="1"/>
          <p:nvPr/>
        </p:nvSpPr>
        <p:spPr>
          <a:xfrm>
            <a:off x="5115946" y="3227380"/>
            <a:ext cx="5089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By</a:t>
            </a:r>
            <a:endParaRPr lang="en-IN" sz="1400"/>
          </a:p>
        </p:txBody>
      </p:sp>
      <p:sp>
        <p:nvSpPr>
          <p:cNvPr id="37" name="TextBox 36">
            <a:extLst>
              <a:ext uri="{FF2B5EF4-FFF2-40B4-BE49-F238E27FC236}">
                <a16:creationId xmlns="" xmlns:a16="http://schemas.microsoft.com/office/drawing/2014/main" id="{5EC5D4EB-99CC-32F4-18D4-0D671EB3D1FC}"/>
              </a:ext>
            </a:extLst>
          </p:cNvPr>
          <p:cNvSpPr txBox="1"/>
          <p:nvPr/>
        </p:nvSpPr>
        <p:spPr>
          <a:xfrm>
            <a:off x="3056047" y="3591309"/>
            <a:ext cx="5137611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/>
              <a:t>VEDANT PANDURANG DIVATE    –MS2503</a:t>
            </a:r>
          </a:p>
          <a:p>
            <a:r>
              <a:rPr lang="en-US" sz="2000"/>
              <a:t>SANIKA  NIVAS MAHIND            -MS2517</a:t>
            </a:r>
          </a:p>
          <a:p>
            <a:r>
              <a:rPr lang="en-US" sz="2000"/>
              <a:t>PANKAJ </a:t>
            </a:r>
            <a:r>
              <a:rPr lang="en-US" sz="2000" err="1"/>
              <a:t>Rajebdra</a:t>
            </a:r>
            <a:r>
              <a:rPr lang="en-US" sz="2000"/>
              <a:t> JADHAV       -MS2509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="" xmlns:a16="http://schemas.microsoft.com/office/drawing/2014/main" id="{169ED823-B979-49F1-B499-5FCEA3184A91}"/>
              </a:ext>
            </a:extLst>
          </p:cNvPr>
          <p:cNvSpPr txBox="1"/>
          <p:nvPr/>
        </p:nvSpPr>
        <p:spPr>
          <a:xfrm>
            <a:off x="3782745" y="5057118"/>
            <a:ext cx="313390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err="1"/>
              <a:t>Ichchyakant</a:t>
            </a:r>
            <a:r>
              <a:rPr lang="en-IN" sz="2000"/>
              <a:t> Sharma sir 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="" xmlns:a16="http://schemas.microsoft.com/office/drawing/2014/main" id="{4210C8B8-D2DA-2956-22A9-6D7D9C5C62E8}"/>
              </a:ext>
            </a:extLst>
          </p:cNvPr>
          <p:cNvSpPr txBox="1"/>
          <p:nvPr/>
        </p:nvSpPr>
        <p:spPr>
          <a:xfrm>
            <a:off x="4954295" y="4799153"/>
            <a:ext cx="74308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/>
              <a:t>Guide</a:t>
            </a:r>
          </a:p>
        </p:txBody>
      </p:sp>
      <p:pic>
        <p:nvPicPr>
          <p:cNvPr id="5" name="Picture 4" descr="A brown bag with green leaves&#10;&#10;AI-generated content may be incorrect.">
            <a:extLst>
              <a:ext uri="{FF2B5EF4-FFF2-40B4-BE49-F238E27FC236}">
                <a16:creationId xmlns="" xmlns:a16="http://schemas.microsoft.com/office/drawing/2014/main" id="{BAA52412-C5CE-59B7-AE63-6F8DD120E47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2057" y="1251402"/>
            <a:ext cx="2819832" cy="1879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382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1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6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allAtOnce"/>
      <p:bldP spid="19" grpId="0"/>
      <p:bldP spid="23" grpId="0"/>
      <p:bldP spid="27" grpId="0"/>
      <p:bldP spid="31" grpId="0"/>
      <p:bldP spid="33" grpId="0"/>
      <p:bldP spid="43" grpId="0"/>
      <p:bldP spid="4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D3C741B-E004-846A-0710-22BA509B5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596668" cy="1373204"/>
          </a:xfrm>
        </p:spPr>
        <p:txBody>
          <a:bodyPr>
            <a:normAutofit fontScale="90000"/>
          </a:bodyPr>
          <a:lstStyle/>
          <a:p>
            <a:r>
              <a:rPr lang="en-US" b="1"/>
              <a:t>Conclusion &amp; Future Work</a:t>
            </a:r>
            <a:br>
              <a:rPr lang="en-US" b="1"/>
            </a:br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91B1629B-AA83-163C-E4A3-5B69FC1131FD}"/>
              </a:ext>
            </a:extLst>
          </p:cNvPr>
          <p:cNvSpPr txBox="1"/>
          <p:nvPr/>
        </p:nvSpPr>
        <p:spPr>
          <a:xfrm>
            <a:off x="902368" y="940601"/>
            <a:ext cx="609760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>
                <a:solidFill>
                  <a:schemeClr val="accent1"/>
                </a:solidFill>
              </a:rPr>
              <a:t>Conclusion:</a:t>
            </a:r>
            <a:endParaRPr lang="en-IN" sz="3200">
              <a:solidFill>
                <a:schemeClr val="accent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07D6AE07-A7FF-6827-B613-391BAFD4A0B9}"/>
              </a:ext>
            </a:extLst>
          </p:cNvPr>
          <p:cNvSpPr txBox="1"/>
          <p:nvPr/>
        </p:nvSpPr>
        <p:spPr>
          <a:xfrm>
            <a:off x="902368" y="1505817"/>
            <a:ext cx="837163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err="1"/>
              <a:t>AgriFert</a:t>
            </a:r>
            <a:r>
              <a:rPr lang="en-US" sz="2000"/>
              <a:t> helps farmers order fertilizers easily and manage their purchases online.</a:t>
            </a:r>
            <a:endParaRPr lang="en-IN" sz="2000"/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293178A2-861E-A894-EC35-879532516B6F}"/>
              </a:ext>
            </a:extLst>
          </p:cNvPr>
          <p:cNvSpPr txBox="1"/>
          <p:nvPr/>
        </p:nvSpPr>
        <p:spPr>
          <a:xfrm>
            <a:off x="902368" y="3084847"/>
            <a:ext cx="609760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>
                <a:solidFill>
                  <a:schemeClr val="accent1"/>
                </a:solidFill>
              </a:rPr>
              <a:t>Future Enhancements:</a:t>
            </a:r>
            <a:endParaRPr lang="en-US" sz="3200">
              <a:solidFill>
                <a:schemeClr val="accent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EF4F2BEA-3B8A-5E99-F9EF-B17F9634CA7E}"/>
              </a:ext>
            </a:extLst>
          </p:cNvPr>
          <p:cNvSpPr txBox="1"/>
          <p:nvPr/>
        </p:nvSpPr>
        <p:spPr>
          <a:xfrm>
            <a:off x="1308100" y="3669622"/>
            <a:ext cx="63754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800"/>
              <a:t>Online Payment Integration</a:t>
            </a:r>
          </a:p>
          <a:p>
            <a:endParaRPr lang="en-US" sz="180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800"/>
              <a:t>Order Tracking</a:t>
            </a:r>
          </a:p>
          <a:p>
            <a:endParaRPr lang="en-US" sz="180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800"/>
              <a:t>Delivery Partner Module</a:t>
            </a:r>
          </a:p>
          <a:p>
            <a:endParaRPr lang="en-US" sz="180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800"/>
              <a:t>Admin Module</a:t>
            </a:r>
          </a:p>
        </p:txBody>
      </p:sp>
    </p:spTree>
    <p:extLst>
      <p:ext uri="{BB962C8B-B14F-4D97-AF65-F5344CB8AC3E}">
        <p14:creationId xmlns:p14="http://schemas.microsoft.com/office/powerpoint/2010/main" val="438538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A1F97701-3242-EE1C-8A7F-3BB7E3B778EA}"/>
              </a:ext>
            </a:extLst>
          </p:cNvPr>
          <p:cNvSpPr txBox="1"/>
          <p:nvPr/>
        </p:nvSpPr>
        <p:spPr>
          <a:xfrm>
            <a:off x="3174634" y="2967335"/>
            <a:ext cx="506459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b="1"/>
              <a:t>Thank You…!</a:t>
            </a:r>
            <a:endParaRPr lang="en-US" sz="5400"/>
          </a:p>
        </p:txBody>
      </p:sp>
    </p:spTree>
    <p:extLst>
      <p:ext uri="{BB962C8B-B14F-4D97-AF65-F5344CB8AC3E}">
        <p14:creationId xmlns:p14="http://schemas.microsoft.com/office/powerpoint/2010/main" val="1527185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allAtOnce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353E29E-E6FD-E550-E327-BC98AE6D86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596668" cy="729343"/>
          </a:xfrm>
        </p:spPr>
        <p:txBody>
          <a:bodyPr>
            <a:normAutofit fontScale="90000"/>
          </a:bodyPr>
          <a:lstStyle/>
          <a:p>
            <a:r>
              <a:rPr lang="en-US" sz="5300" b="1" dirty="0"/>
              <a:t>Introduction</a:t>
            </a:r>
            <a:r>
              <a:rPr lang="en-US" b="1" dirty="0"/>
              <a:t/>
            </a:r>
            <a:br>
              <a:rPr lang="en-US" b="1" dirty="0"/>
            </a:br>
            <a:endParaRPr lang="en-IN" dirty="0"/>
          </a:p>
        </p:txBody>
      </p:sp>
      <p:sp>
        <p:nvSpPr>
          <p:cNvPr id="3" name="Rectangle 2"/>
          <p:cNvSpPr/>
          <p:nvPr/>
        </p:nvSpPr>
        <p:spPr>
          <a:xfrm>
            <a:off x="573156" y="1318736"/>
            <a:ext cx="900816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000" dirty="0" err="1" smtClean="0"/>
              <a:t>FarmFeed</a:t>
            </a:r>
            <a:r>
              <a:rPr lang="en-US" sz="2000" dirty="0" smtClean="0"/>
              <a:t> is </a:t>
            </a:r>
            <a:r>
              <a:rPr lang="en-US" sz="2000" dirty="0"/>
              <a:t>a web-based platform designed for farmers and gardeners to buy fertilizers easily from one place</a:t>
            </a:r>
            <a:r>
              <a:rPr lang="en-US" sz="2000" dirty="0" smtClean="0"/>
              <a:t>.</a:t>
            </a:r>
          </a:p>
          <a:p>
            <a:endParaRPr lang="en-US" sz="2000" dirty="0"/>
          </a:p>
          <a:p>
            <a:endParaRPr lang="en-US" sz="2000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sz="2000" dirty="0"/>
              <a:t>It provides details of various fertilizers, their prices, and helps users place online orders quickly.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-336457" y="6858000"/>
            <a:ext cx="8596668" cy="3880773"/>
          </a:xfrm>
        </p:spPr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14504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66F8EDE-FD1A-F416-A85F-C6646BC08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117272"/>
            <a:ext cx="8596668" cy="2595460"/>
          </a:xfrm>
        </p:spPr>
        <p:txBody>
          <a:bodyPr/>
          <a:lstStyle/>
          <a:p>
            <a:r>
              <a:rPr lang="en-US" sz="4800" b="1"/>
              <a:t>Problem Statement</a:t>
            </a:r>
            <a:r>
              <a:rPr lang="en-US" b="1"/>
              <a:t/>
            </a:r>
            <a:br>
              <a:rPr lang="en-US" b="1"/>
            </a:br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3EDDB27A-DB09-3B68-C8B2-7D1D7A5D2E8A}"/>
              </a:ext>
            </a:extLst>
          </p:cNvPr>
          <p:cNvSpPr txBox="1"/>
          <p:nvPr/>
        </p:nvSpPr>
        <p:spPr>
          <a:xfrm>
            <a:off x="520700" y="1130638"/>
            <a:ext cx="8877300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/>
              <a:t>Farmers face problems finding the right fertilizers at the right time.</a:t>
            </a:r>
          </a:p>
          <a:p>
            <a:endParaRPr lang="en-US" sz="2000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/>
              <a:t>Many have to travel long distances on local shops.</a:t>
            </a:r>
          </a:p>
          <a:p>
            <a:endParaRPr lang="en-US" sz="2000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/>
              <a:t>There is no simple online system to view, compare, and order fertilizers</a:t>
            </a:r>
            <a:r>
              <a:rPr lang="en-US" sz="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13118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90120CB-41CD-DAA8-138B-AED41F5DD1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87086"/>
            <a:ext cx="8596668" cy="1404257"/>
          </a:xfrm>
        </p:spPr>
        <p:txBody>
          <a:bodyPr/>
          <a:lstStyle/>
          <a:p>
            <a:r>
              <a:rPr lang="en-US" b="1"/>
              <a:t>Objective </a:t>
            </a:r>
            <a:br>
              <a:rPr lang="en-US" b="1"/>
            </a:br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3ABF925F-7708-47FD-505A-F02EDFDBA404}"/>
              </a:ext>
            </a:extLst>
          </p:cNvPr>
          <p:cNvSpPr txBox="1"/>
          <p:nvPr/>
        </p:nvSpPr>
        <p:spPr>
          <a:xfrm>
            <a:off x="677335" y="980101"/>
            <a:ext cx="7011765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/>
              <a:t>To provide clear product details and prices.</a:t>
            </a:r>
          </a:p>
          <a:p>
            <a:endParaRPr lang="en-US" sz="20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 smtClean="0"/>
              <a:t>To </a:t>
            </a:r>
            <a:r>
              <a:rPr lang="en-US" sz="2000" dirty="0"/>
              <a:t>help farmers save time by ordering from home.</a:t>
            </a:r>
          </a:p>
          <a:p>
            <a:endParaRPr lang="en-US" sz="20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/>
              <a:t>To manage fertilizer information and orders digitally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2000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2000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2000" dirty="0"/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7CC1CCF3-E1C4-211B-0A92-FB7C294781CD}"/>
              </a:ext>
            </a:extLst>
          </p:cNvPr>
          <p:cNvSpPr txBox="1"/>
          <p:nvPr/>
        </p:nvSpPr>
        <p:spPr>
          <a:xfrm>
            <a:off x="2909208" y="2641350"/>
            <a:ext cx="62103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/>
              <a:t>.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00759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9FD34C1-DE8A-4E21-62A5-9C893A9C5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7377" y="-541531"/>
            <a:ext cx="8596668" cy="1850740"/>
          </a:xfrm>
        </p:spPr>
        <p:txBody>
          <a:bodyPr/>
          <a:lstStyle/>
          <a:p>
            <a:r>
              <a:rPr lang="en-US" sz="4000" b="1"/>
              <a:t>Proposed Solution</a:t>
            </a:r>
            <a:r>
              <a:rPr lang="en-US" b="1"/>
              <a:t/>
            </a:r>
            <a:br>
              <a:rPr lang="en-US" b="1"/>
            </a:br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F969E9AF-0155-D192-23FE-D071FF5A69B0}"/>
              </a:ext>
            </a:extLst>
          </p:cNvPr>
          <p:cNvSpPr txBox="1"/>
          <p:nvPr/>
        </p:nvSpPr>
        <p:spPr>
          <a:xfrm>
            <a:off x="303111" y="520112"/>
            <a:ext cx="60976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err="1"/>
              <a:t>AgriFert</a:t>
            </a:r>
            <a:r>
              <a:rPr lang="en-US" sz="2400"/>
              <a:t> offers an online solution where</a:t>
            </a:r>
            <a:r>
              <a:rPr lang="en-US"/>
              <a:t>:</a:t>
            </a:r>
            <a:endParaRPr lang="en-IN"/>
          </a:p>
        </p:txBody>
      </p:sp>
      <p:pic>
        <p:nvPicPr>
          <p:cNvPr id="11" name="Picture 10" descr="A hand holding a leaf&#10;&#10;AI-generated content may be incorrect.">
            <a:extLst>
              <a:ext uri="{FF2B5EF4-FFF2-40B4-BE49-F238E27FC236}">
                <a16:creationId xmlns="" xmlns:a16="http://schemas.microsoft.com/office/drawing/2014/main" id="{9EDACFE5-92E9-FA89-5B22-EAA7EB6E90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083" y="3143756"/>
            <a:ext cx="8851775" cy="344450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AFA39178-0919-F965-2C88-22721BD849FB}"/>
              </a:ext>
            </a:extLst>
          </p:cNvPr>
          <p:cNvSpPr txBox="1"/>
          <p:nvPr/>
        </p:nvSpPr>
        <p:spPr>
          <a:xfrm>
            <a:off x="879020" y="1207670"/>
            <a:ext cx="7541413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1800"/>
              <a:t>Users can browse fertilizers by type and price.</a:t>
            </a:r>
          </a:p>
          <a:p>
            <a:endParaRPr lang="en-US" sz="1800"/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1800"/>
              <a:t>Add them to cart and order online.</a:t>
            </a:r>
          </a:p>
          <a:p>
            <a:endParaRPr lang="en-US" sz="1800"/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1800"/>
              <a:t>Admin can manage fertilizer details, prices, and orders.</a:t>
            </a:r>
          </a:p>
          <a:p>
            <a:r>
              <a:rPr lang="en-US"/>
              <a:t/>
            </a:r>
            <a:br>
              <a:rPr lang="en-US"/>
            </a:b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72867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5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7F538B4-2265-612A-E5A9-62F305EAA6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63798"/>
            <a:ext cx="8596668" cy="1513914"/>
          </a:xfrm>
        </p:spPr>
        <p:txBody>
          <a:bodyPr/>
          <a:lstStyle/>
          <a:p>
            <a:r>
              <a:rPr lang="en-IN" sz="4000" b="1"/>
              <a:t>Technologies Used</a:t>
            </a:r>
            <a:r>
              <a:rPr lang="en-IN" b="1"/>
              <a:t/>
            </a:r>
            <a:br>
              <a:rPr lang="en-IN" b="1"/>
            </a:b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81B41955-B63B-08CA-0754-BB1036AED9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5579" y="2242744"/>
            <a:ext cx="8596668" cy="1513914"/>
          </a:xfrm>
        </p:spPr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endParaRPr lang="en-IN" sz="7200"/>
          </a:p>
          <a:p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1C7E83A3-60FD-CB28-F677-8C1BBAFCA28E}"/>
              </a:ext>
            </a:extLst>
          </p:cNvPr>
          <p:cNvSpPr txBox="1"/>
          <p:nvPr/>
        </p:nvSpPr>
        <p:spPr>
          <a:xfrm>
            <a:off x="464784" y="826934"/>
            <a:ext cx="3389885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IN" sz="2000" b="1" dirty="0"/>
              <a:t>Frontend:</a:t>
            </a:r>
            <a:r>
              <a:rPr lang="en-IN" sz="2000" dirty="0"/>
              <a:t> 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IN" sz="2000" dirty="0"/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IN" sz="2000" dirty="0"/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IN" sz="2000" dirty="0"/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IN" sz="2000" dirty="0"/>
          </a:p>
          <a:p>
            <a:endParaRPr lang="en-IN" sz="2000" dirty="0"/>
          </a:p>
        </p:txBody>
      </p:sp>
      <p:pic>
        <p:nvPicPr>
          <p:cNvPr id="20" name="Picture 19" descr="A purple square with white text&#10;&#10;AI-generated content may be incorrect.">
            <a:extLst>
              <a:ext uri="{FF2B5EF4-FFF2-40B4-BE49-F238E27FC236}">
                <a16:creationId xmlns="" xmlns:a16="http://schemas.microsoft.com/office/drawing/2014/main" id="{CE51C812-FEC5-4F50-88D7-2F5A7F9BDE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3412" y="1290018"/>
            <a:ext cx="2133600" cy="2143125"/>
          </a:xfrm>
          <a:prstGeom prst="rect">
            <a:avLst/>
          </a:prstGeom>
        </p:spPr>
      </p:pic>
      <p:pic>
        <p:nvPicPr>
          <p:cNvPr id="22" name="Picture 21" descr="A blue and white logo&#10;&#10;AI-generated content may be incorrect.">
            <a:extLst>
              <a:ext uri="{FF2B5EF4-FFF2-40B4-BE49-F238E27FC236}">
                <a16:creationId xmlns="" xmlns:a16="http://schemas.microsoft.com/office/drawing/2014/main" id="{5695B6DB-B79E-CE1A-6005-4821A49EC3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2571" y="1272821"/>
            <a:ext cx="2238427" cy="1939845"/>
          </a:xfrm>
          <a:prstGeom prst="rect">
            <a:avLst/>
          </a:prstGeom>
        </p:spPr>
      </p:pic>
      <p:pic>
        <p:nvPicPr>
          <p:cNvPr id="24" name="Picture 23" descr="A logo of a html company&#10;&#10;AI-generated content may be incorrect.">
            <a:extLst>
              <a:ext uri="{FF2B5EF4-FFF2-40B4-BE49-F238E27FC236}">
                <a16:creationId xmlns="" xmlns:a16="http://schemas.microsoft.com/office/drawing/2014/main" id="{8147CF9E-5303-3F64-52E4-BB9D1AFF8D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784" y="1290018"/>
            <a:ext cx="1580007" cy="1783080"/>
          </a:xfrm>
          <a:prstGeom prst="rect">
            <a:avLst/>
          </a:prstGeom>
        </p:spPr>
      </p:pic>
      <p:pic>
        <p:nvPicPr>
          <p:cNvPr id="26" name="Picture 25" descr="A yellow and white logo&#10;&#10;AI-generated content may be incorrect.">
            <a:extLst>
              <a:ext uri="{FF2B5EF4-FFF2-40B4-BE49-F238E27FC236}">
                <a16:creationId xmlns="" xmlns:a16="http://schemas.microsoft.com/office/drawing/2014/main" id="{B7070AD9-E198-D006-808E-C19C9EBF2D0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3319" y="1171179"/>
            <a:ext cx="1544666" cy="2143125"/>
          </a:xfrm>
          <a:prstGeom prst="rect">
            <a:avLst/>
          </a:prstGeom>
        </p:spPr>
      </p:pic>
      <p:pic>
        <p:nvPicPr>
          <p:cNvPr id="28" name="Picture 27" descr="A logo with a dolphin&#10;&#10;AI-generated content may be incorrect.">
            <a:extLst>
              <a:ext uri="{FF2B5EF4-FFF2-40B4-BE49-F238E27FC236}">
                <a16:creationId xmlns="" xmlns:a16="http://schemas.microsoft.com/office/drawing/2014/main" id="{893605FA-78BF-4358-7894-5A2918E7335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746" y="5520994"/>
            <a:ext cx="1631216" cy="133700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48EFDD08-855F-CD95-800C-230CBA410291}"/>
              </a:ext>
            </a:extLst>
          </p:cNvPr>
          <p:cNvSpPr txBox="1"/>
          <p:nvPr/>
        </p:nvSpPr>
        <p:spPr>
          <a:xfrm>
            <a:off x="396902" y="3290191"/>
            <a:ext cx="62103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IN" sz="1800" b="1" dirty="0"/>
              <a:t>Backend:</a:t>
            </a:r>
            <a:r>
              <a:rPr lang="en-IN" sz="1800" dirty="0"/>
              <a:t> </a:t>
            </a:r>
            <a:r>
              <a:rPr lang="en-IN" sz="1800" dirty="0" err="1"/>
              <a:t>Java,Springboot</a:t>
            </a:r>
            <a:endParaRPr lang="en-IN" sz="1800" dirty="0"/>
          </a:p>
          <a:p>
            <a:endParaRPr lang="en-IN" sz="1800" dirty="0"/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F4B71519-A7B5-4C97-798D-ED4ECE22CC6A}"/>
              </a:ext>
            </a:extLst>
          </p:cNvPr>
          <p:cNvSpPr txBox="1"/>
          <p:nvPr/>
        </p:nvSpPr>
        <p:spPr>
          <a:xfrm>
            <a:off x="554079" y="5042118"/>
            <a:ext cx="62103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IN" sz="1800" b="1" dirty="0"/>
              <a:t>Database:</a:t>
            </a:r>
            <a:r>
              <a:rPr lang="en-IN" sz="1800" dirty="0"/>
              <a:t>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196" y="3667200"/>
            <a:ext cx="1428750" cy="136963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3830" y="3834644"/>
            <a:ext cx="1721822" cy="103474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4619" y="1467183"/>
            <a:ext cx="1422400" cy="142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563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9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2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2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2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2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2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3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4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4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4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0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1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6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6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6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6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E58A5E1-AB44-53CD-0992-0CC7A031E2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9801"/>
            <a:ext cx="8596668" cy="889165"/>
          </a:xfrm>
        </p:spPr>
        <p:txBody>
          <a:bodyPr>
            <a:normAutofit fontScale="90000"/>
          </a:bodyPr>
          <a:lstStyle/>
          <a:p>
            <a:r>
              <a:rPr lang="en-IN" b="1" dirty="0"/>
              <a:t>System Modules</a:t>
            </a:r>
            <a:br>
              <a:rPr lang="en-IN" b="1" dirty="0"/>
            </a:b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5A7209A6-7C37-F662-72E8-011153B2BD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 rot="10800000" flipV="1">
            <a:off x="840963" y="4971517"/>
            <a:ext cx="8596668" cy="1698324"/>
          </a:xfrm>
        </p:spPr>
        <p:txBody>
          <a:bodyPr>
            <a:normAutofit/>
          </a:bodyPr>
          <a:lstStyle/>
          <a:p>
            <a:endParaRPr lang="en-IN"/>
          </a:p>
          <a:p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660E5706-33E7-B605-9567-B4988B3AAF04}"/>
              </a:ext>
            </a:extLst>
          </p:cNvPr>
          <p:cNvSpPr txBox="1"/>
          <p:nvPr/>
        </p:nvSpPr>
        <p:spPr>
          <a:xfrm>
            <a:off x="421278" y="636387"/>
            <a:ext cx="554327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IN" sz="2000" b="1">
                <a:solidFill>
                  <a:schemeClr val="accent1">
                    <a:lumMod val="75000"/>
                  </a:schemeClr>
                </a:solidFill>
              </a:rPr>
              <a:t>User Module:</a:t>
            </a:r>
            <a:endParaRPr lang="en-IN" sz="200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60FFD535-A1D0-0F84-166E-67A68F29A1C0}"/>
              </a:ext>
            </a:extLst>
          </p:cNvPr>
          <p:cNvSpPr txBox="1"/>
          <p:nvPr/>
        </p:nvSpPr>
        <p:spPr>
          <a:xfrm>
            <a:off x="620022" y="1080196"/>
            <a:ext cx="70866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/>
              <a:t>Register(Sign UP)</a:t>
            </a:r>
          </a:p>
          <a:p>
            <a:endParaRPr lang="en-I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/>
              <a:t> Login</a:t>
            </a:r>
          </a:p>
          <a:p>
            <a:endParaRPr lang="en-I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/>
              <a:t> Browse Fertilizers</a:t>
            </a:r>
          </a:p>
          <a:p>
            <a:endParaRPr lang="en-I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/>
              <a:t> Add to Cart</a:t>
            </a:r>
          </a:p>
        </p:txBody>
      </p:sp>
      <p:pic>
        <p:nvPicPr>
          <p:cNvPr id="13" name="Picture 12" descr="A screenshot of a login screen&#10;&#10;AI-generated content may be incorrect.">
            <a:extLst>
              <a:ext uri="{FF2B5EF4-FFF2-40B4-BE49-F238E27FC236}">
                <a16:creationId xmlns="" xmlns:a16="http://schemas.microsoft.com/office/drawing/2014/main" id="{CCAE3CC4-5A1E-453B-AB04-3CA977FD934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3322" y="680086"/>
            <a:ext cx="5631551" cy="3085649"/>
          </a:xfrm>
          <a:prstGeom prst="rect">
            <a:avLst/>
          </a:prstGeom>
        </p:spPr>
      </p:pic>
      <p:pic>
        <p:nvPicPr>
          <p:cNvPr id="17" name="Picture 16" descr="A screen shot of a sign up form&#10;&#10;AI-generated content may be incorrect.">
            <a:extLst>
              <a:ext uri="{FF2B5EF4-FFF2-40B4-BE49-F238E27FC236}">
                <a16:creationId xmlns="" xmlns:a16="http://schemas.microsoft.com/office/drawing/2014/main" id="{9C37AE55-C909-4E7A-6151-577E60ED5D0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65735"/>
            <a:ext cx="5631551" cy="3092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566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1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6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1700" y="457201"/>
            <a:ext cx="2595247" cy="64008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0"/>
            <a:ext cx="413446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000" dirty="0">
                <a:solidFill>
                  <a:schemeClr val="accent1"/>
                </a:solidFill>
              </a:rPr>
              <a:t>Activity Diagram </a:t>
            </a:r>
            <a:endParaRPr lang="en-IN" sz="40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3676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1F3FA65-BEAD-0803-9178-5A11BFDA0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0268"/>
            <a:ext cx="8596668" cy="566057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Database </a:t>
            </a:r>
            <a:r>
              <a:rPr lang="en-US" b="1" dirty="0" smtClean="0"/>
              <a:t>Design (ER Diagram)</a:t>
            </a:r>
            <a:r>
              <a:rPr lang="en-US" b="1" dirty="0"/>
              <a:t/>
            </a:r>
            <a:br>
              <a:rPr lang="en-US" b="1" dirty="0"/>
            </a:br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6347"/>
            <a:ext cx="12192000" cy="626165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9253330" y="0"/>
            <a:ext cx="2938670" cy="5963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02731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171</TotalTime>
  <Words>252</Words>
  <Application>Microsoft Office PowerPoint</Application>
  <PresentationFormat>Custom</PresentationFormat>
  <Paragraphs>74</Paragraphs>
  <Slides>11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Facet</vt:lpstr>
      <vt:lpstr>PowerPoint Presentation</vt:lpstr>
      <vt:lpstr>Introduction </vt:lpstr>
      <vt:lpstr>Problem Statement </vt:lpstr>
      <vt:lpstr>Objective  </vt:lpstr>
      <vt:lpstr>Proposed Solution </vt:lpstr>
      <vt:lpstr>Technologies Used </vt:lpstr>
      <vt:lpstr>System Modules </vt:lpstr>
      <vt:lpstr>PowerPoint Presentation</vt:lpstr>
      <vt:lpstr>Database Design (ER Diagram) </vt:lpstr>
      <vt:lpstr>Conclusion &amp; Future Work </vt:lpstr>
      <vt:lpstr>PowerPoint Presentation</vt:lpstr>
    </vt:vector>
  </TitlesOfParts>
  <Company>home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Vedant Divate</dc:creator>
  <cp:lastModifiedBy>Dell</cp:lastModifiedBy>
  <cp:revision>10</cp:revision>
  <dcterms:created xsi:type="dcterms:W3CDTF">2025-11-03T10:34:18Z</dcterms:created>
  <dcterms:modified xsi:type="dcterms:W3CDTF">2025-11-07T12:48:30Z</dcterms:modified>
</cp:coreProperties>
</file>